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301" r:id="rId3"/>
    <p:sldId id="261" r:id="rId4"/>
    <p:sldId id="325" r:id="rId5"/>
    <p:sldId id="314" r:id="rId6"/>
    <p:sldId id="315" r:id="rId7"/>
    <p:sldId id="318" r:id="rId8"/>
    <p:sldId id="317" r:id="rId9"/>
    <p:sldId id="319" r:id="rId10"/>
    <p:sldId id="324" r:id="rId11"/>
    <p:sldId id="297" r:id="rId12"/>
    <p:sldId id="321" r:id="rId13"/>
    <p:sldId id="323" r:id="rId14"/>
    <p:sldId id="322" r:id="rId15"/>
    <p:sldId id="320" r:id="rId16"/>
    <p:sldId id="326" r:id="rId17"/>
    <p:sldId id="327" r:id="rId18"/>
    <p:sldId id="328" r:id="rId19"/>
    <p:sldId id="329" r:id="rId20"/>
    <p:sldId id="330" r:id="rId21"/>
    <p:sldId id="313" r:id="rId22"/>
    <p:sldId id="260" r:id="rId23"/>
  </p:sldIdLst>
  <p:sldSz cx="12192000" cy="6858000"/>
  <p:notesSz cx="6858000" cy="9144000"/>
  <p:embeddedFontLst>
    <p:embeddedFont>
      <p:font typeface="나눔고딕" panose="020D0604000000000000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80">
          <p15:clr>
            <a:srgbClr val="A4A3A4"/>
          </p15:clr>
        </p15:guide>
        <p15:guide id="2" pos="210">
          <p15:clr>
            <a:srgbClr val="A4A3A4"/>
          </p15:clr>
        </p15:guide>
        <p15:guide id="3" pos="74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5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00" y="96"/>
      </p:cViewPr>
      <p:guideLst>
        <p:guide orient="horz" pos="980"/>
        <p:guide pos="210"/>
        <p:guide pos="74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0T10:00:25.466"/>
    </inkml:context>
    <inkml:brush xml:id="br0">
      <inkml:brushProperty name="width" value="0.025" units="cm"/>
      <inkml:brushProperty name="height" value="0.025" units="cm"/>
      <inkml:brushProperty name="color" value="#FF0066"/>
      <inkml:brushProperty name="ignorePressure" value="1"/>
    </inkml:brush>
  </inkml:definitions>
  <inkml:trace contextRef="#ctx0" brushRef="#br0">3344 257,'0'0</inkml:trace>
  <inkml:trace contextRef="#ctx0" brushRef="#br0" timeOffset="862.99">3647 47,'0'0</inkml:trace>
  <inkml:trace contextRef="#ctx0" brushRef="#br0" timeOffset="1205.31">3647 47,'0'0</inkml:trace>
  <inkml:trace contextRef="#ctx0" brushRef="#br0" timeOffset="1551.48">3647 47,'0'0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0T10:00:25.466"/>
    </inkml:context>
    <inkml:brush xml:id="br0">
      <inkml:brushProperty name="width" value="0.025" units="cm"/>
      <inkml:brushProperty name="height" value="0.025" units="cm"/>
      <inkml:brushProperty name="color" value="#FF0066"/>
      <inkml:brushProperty name="ignorePressure" value="1"/>
    </inkml:brush>
  </inkml:definitions>
  <inkml:trace contextRef="#ctx0" brushRef="#br0">3344 257,'0'0</inkml:trace>
  <inkml:trace contextRef="#ctx0" brushRef="#br0" timeOffset="862.99">3647 47,'0'0</inkml:trace>
  <inkml:trace contextRef="#ctx0" brushRef="#br0" timeOffset="1205.31">3647 47,'0'0</inkml:trace>
  <inkml:trace contextRef="#ctx0" brushRef="#br0" timeOffset="1551.48">3647 47,'0'0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35A10A-2307-427F-92BE-634C2CA4C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1531C4-6760-4BD1-A89B-2E5C36831F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6F4E38-695C-48B8-B8BD-8D11069CF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FF2F34-CAE4-4A1A-B721-E2B122D84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8552DD-4B03-4824-A8DD-309DDF831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39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B6D90D-B758-49AE-853D-668559499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CF75D2-6250-4812-A51B-DF523E1D1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210D7E-A121-4AEE-8753-2ADD89ED2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D188E0-E00E-41C8-9A41-4842FF37C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AEDFF2-E456-46A7-A1B8-931CB3421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750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CE6B63C-D9E7-42DA-A3C6-EBB502650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5D955A-355F-4EEB-AB9B-A6E85BF81A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0441FD-A8EA-4A76-8B62-EF9DCDCE5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6E8ED3-1A27-4CF0-9605-DB8A55979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543F80-2393-4EA2-80DB-58A401A51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696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0728B5-458D-4246-B240-DA2FE5F2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45C19E-A925-448D-A539-5EBBEB68A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06AB77-DE28-4230-A50C-F04E3B6E1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CA3460-A3AE-4A06-8090-6195745F4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79E355-376A-4DC3-A15B-76E4EFEFA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797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E32953-1178-435E-919B-897EE07CA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2BDBEB-BC88-42D8-9969-F410D1D74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A378E3-7151-41B5-9B12-0CF8BFB02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4E0475-CA36-40D7-A6CC-C605E70D6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EC3DA8-74EE-47EA-BE96-7D77E79A1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627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F4C985-A73B-40AD-B9BE-6D29C8510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7A918E-36EA-4504-A493-46F1CF8298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77D972-8064-4612-9A8D-77F1BF3E7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8CC4AA-290F-478A-A9F1-44462A00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FA4D96-708D-4144-A9E0-A04FC61F5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F32175-BB9A-4A1F-9019-9FB3B4DA1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897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9C038E-681B-41E1-AF8A-1FDC8C9A9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5F8D2D-B382-4DEE-92A4-F6B569C8A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C3C148-0901-4C6D-A3C8-59D62EA10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4456C4-2013-40E8-9B88-C8D42F9EB7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45327D6-FDEE-498F-AA09-9E04A47ABE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E852C3-942F-4564-BFDC-DCB605AC3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6F1EA2F-732A-465E-B236-198A144C8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19959C-F81F-44E1-A0C7-29F442814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572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53EE2-DD89-4AAE-A975-655D525D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542DCE-AADD-4094-8090-7FD007A69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C1C91C-1C2A-4867-AE77-BDB3A7358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88546A-57C2-43C4-998E-EC8B7B0B2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473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96CE19-21DD-4136-8484-DFD4265E4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C0AAB21-17C6-4D6D-9843-0DEC3C095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E1EA24-8AEC-4473-B33D-39C74245B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004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015EB-4695-4980-B5D1-A4C2A3EFF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EB3E54-66B4-434E-B3CB-F11F40DD7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0776E5-40C5-49F7-AAA5-BB7D09FD25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0F45FE-8805-40A7-BBE3-E7C4E96A0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7295EC-074E-4CBA-B46D-2B7A8F1AE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FE9531-9441-4C05-8C72-3C196CF90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867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C9769-654F-43CC-8F95-46BC69BA3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1867F7-C468-47F8-9FD5-A70B898840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479EA7-33C1-4549-96F4-4565A3C13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6703BA-1BD2-46F0-8A8D-E4DE7F315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EF4BC6-CEDC-4F74-A5D6-3D86AED39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90BB6D-6B3A-4B61-9664-F345C2877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991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5431897-9374-4264-A6D6-D3C46A3F4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C20C00-0707-4843-A4FB-1FBD70219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3A07EF-8702-4C16-9B8A-4CCF63E767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32416-3236-4BEC-9F65-32C6B7F68842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ED109A-7631-4C0B-B20B-F4692F3F6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149518-3F93-4962-B30E-6024F3ABB8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796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erms.naver.com/entry.nhn?cid=50321&amp;docId=1608609&amp;categoryId=50321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A8682B1-8307-44E6-AD54-2C1888BE5E1C}"/>
              </a:ext>
            </a:extLst>
          </p:cNvPr>
          <p:cNvSpPr/>
          <p:nvPr/>
        </p:nvSpPr>
        <p:spPr>
          <a:xfrm>
            <a:off x="4382219" y="1549799"/>
            <a:ext cx="3392051" cy="3841710"/>
          </a:xfrm>
          <a:prstGeom prst="rect">
            <a:avLst/>
          </a:prstGeom>
          <a:noFill/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510087" y="3194876"/>
            <a:ext cx="317182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ko-KR" altLang="en-US" sz="2000" dirty="0">
                <a:ln w="9525">
                  <a:solidFill>
                    <a:schemeClr val="accent1">
                      <a:lumMod val="7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바탕"/>
                <a:ea typeface="바탕"/>
              </a:rPr>
              <a:t>연구실 활동 보고서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512386" y="5114323"/>
            <a:ext cx="126188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200" dirty="0">
                <a:ln w="9525">
                  <a:solidFill>
                    <a:schemeClr val="accent1">
                      <a:lumMod val="75000"/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바탕체"/>
                <a:ea typeface="바탕체"/>
              </a:rPr>
              <a:t>이서현</a:t>
            </a:r>
            <a:r>
              <a:rPr lang="en-US" altLang="ko-KR" sz="1200" dirty="0">
                <a:ln w="9525">
                  <a:solidFill>
                    <a:schemeClr val="accent1">
                      <a:lumMod val="75000"/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바탕체"/>
                <a:ea typeface="바탕체"/>
              </a:rPr>
              <a:t>, </a:t>
            </a:r>
            <a:r>
              <a:rPr lang="ko-KR" altLang="en-US" sz="1200" dirty="0">
                <a:ln w="9525">
                  <a:solidFill>
                    <a:schemeClr val="accent1">
                      <a:lumMod val="75000"/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바탕체"/>
                <a:ea typeface="바탕체"/>
              </a:rPr>
              <a:t>조은영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BDD330-6A17-4FEC-82EA-096F41081586}"/>
              </a:ext>
            </a:extLst>
          </p:cNvPr>
          <p:cNvSpPr txBox="1"/>
          <p:nvPr/>
        </p:nvSpPr>
        <p:spPr>
          <a:xfrm>
            <a:off x="1103929" y="415020"/>
            <a:ext cx="4094924" cy="60978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SLAM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을 이용해 만든 지도 보는 법</a:t>
            </a:r>
            <a:endParaRPr lang="en-US" altLang="ko-KR" sz="1500" dirty="0">
              <a:solidFill>
                <a:schemeClr val="bg1">
                  <a:lumMod val="50000"/>
                </a:schemeClr>
              </a:solidFill>
              <a:latin typeface="바탕"/>
              <a:ea typeface="바탕"/>
            </a:endParaRPr>
          </a:p>
          <a:p>
            <a:pPr lvl="1">
              <a:lnSpc>
                <a:spcPct val="120000"/>
              </a:lnSpc>
              <a:defRPr/>
            </a:pPr>
            <a:r>
              <a:rPr lang="ko-KR" altLang="en-US" sz="1500" b="1" dirty="0">
                <a:latin typeface="바탕"/>
                <a:ea typeface="바탕"/>
              </a:rPr>
              <a:t>검정색 선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, </a:t>
            </a:r>
            <a:r>
              <a:rPr lang="ko-KR" altLang="en-US" sz="15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바탕"/>
                <a:ea typeface="바탕"/>
              </a:rPr>
              <a:t>연두색 선</a:t>
            </a:r>
            <a:endParaRPr lang="en-US" altLang="ko-KR" sz="1500" b="1" dirty="0">
              <a:solidFill>
                <a:schemeClr val="accent6">
                  <a:lumMod val="60000"/>
                  <a:lumOff val="40000"/>
                </a:schemeClr>
              </a:solidFill>
              <a:latin typeface="바탕"/>
              <a:ea typeface="바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6DC97C-3608-4611-8558-80AAA2F1A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29" y="1377698"/>
            <a:ext cx="10184409" cy="484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5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653A9AE-0729-4E03-9172-3F41B27DD0FB}"/>
              </a:ext>
            </a:extLst>
          </p:cNvPr>
          <p:cNvGrpSpPr/>
          <p:nvPr/>
        </p:nvGrpSpPr>
        <p:grpSpPr>
          <a:xfrm>
            <a:off x="2234419" y="2858901"/>
            <a:ext cx="2800691" cy="631437"/>
            <a:chOff x="607527" y="693172"/>
            <a:chExt cx="2800691" cy="631437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1EF9A13-4497-4413-9C8B-A05C16A36BA0}"/>
                </a:ext>
              </a:extLst>
            </p:cNvPr>
            <p:cNvSpPr/>
            <p:nvPr/>
          </p:nvSpPr>
          <p:spPr>
            <a:xfrm>
              <a:off x="607527" y="693172"/>
              <a:ext cx="631437" cy="63143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>
                  <a:ln w="9525">
                    <a:solidFill>
                      <a:schemeClr val="bg1">
                        <a:alpha val="30000"/>
                      </a:schemeClr>
                    </a:solidFill>
                  </a:ln>
                  <a:latin typeface="바탕"/>
                  <a:ea typeface="바탕"/>
                </a:rPr>
                <a:t>03</a:t>
              </a:r>
              <a:endParaRPr lang="ko-KR" altLang="en-US" sz="1400" b="1" dirty="0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97D379-0BFF-4493-BD68-EAAAB02EC2E3}"/>
                </a:ext>
              </a:extLst>
            </p:cNvPr>
            <p:cNvSpPr txBox="1"/>
            <p:nvPr/>
          </p:nvSpPr>
          <p:spPr>
            <a:xfrm>
              <a:off x="1330928" y="803283"/>
              <a:ext cx="207729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b="1" dirty="0">
                  <a:ln w="9525">
                    <a:solidFill>
                      <a:schemeClr val="accent1">
                        <a:alpha val="30000"/>
                      </a:schemeClr>
                    </a:solidFill>
                  </a:ln>
                  <a:gradFill flip="none" rotWithShape="1">
                    <a:gsLst>
                      <a:gs pos="0">
                        <a:schemeClr val="accent4"/>
                      </a:gs>
                      <a:gs pos="63000">
                        <a:schemeClr val="accent1"/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바탕"/>
                  <a:ea typeface="바탕"/>
                </a:rPr>
                <a:t>SLAM </a:t>
              </a:r>
              <a:r>
                <a:rPr lang="ko-KR" altLang="en-US" sz="2000" b="1" dirty="0">
                  <a:ln w="9525">
                    <a:solidFill>
                      <a:schemeClr val="accent1">
                        <a:alpha val="30000"/>
                      </a:schemeClr>
                    </a:solidFill>
                  </a:ln>
                  <a:gradFill flip="none" rotWithShape="1">
                    <a:gsLst>
                      <a:gs pos="0">
                        <a:schemeClr val="accent4"/>
                      </a:gs>
                      <a:gs pos="63000">
                        <a:schemeClr val="accent1"/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바탕"/>
                  <a:ea typeface="바탕"/>
                </a:rPr>
                <a:t>실험 영상</a:t>
              </a:r>
            </a:p>
          </p:txBody>
        </p:sp>
      </p:grpSp>
      <p:pic>
        <p:nvPicPr>
          <p:cNvPr id="3" name="이거">
            <a:hlinkClick r:id="" action="ppaction://media"/>
            <a:extLst>
              <a:ext uri="{FF2B5EF4-FFF2-40B4-BE49-F238E27FC236}">
                <a16:creationId xmlns:a16="http://schemas.microsoft.com/office/drawing/2014/main" id="{D7158CAE-36E5-4F30-AABA-07743F6AE1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02033" y="9622"/>
            <a:ext cx="3858553" cy="68483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35F360-5B10-469A-AC13-40BA9980B335}"/>
              </a:ext>
            </a:extLst>
          </p:cNvPr>
          <p:cNvSpPr txBox="1"/>
          <p:nvPr/>
        </p:nvSpPr>
        <p:spPr>
          <a:xfrm>
            <a:off x="2957820" y="3490338"/>
            <a:ext cx="1258923" cy="33278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실험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6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ndicam 2020-07-25 16-20-25-193">
            <a:hlinkClick r:id="" action="ppaction://media"/>
            <a:extLst>
              <a:ext uri="{FF2B5EF4-FFF2-40B4-BE49-F238E27FC236}">
                <a16:creationId xmlns:a16="http://schemas.microsoft.com/office/drawing/2014/main" id="{C3636157-5BC7-4943-85D8-D826A0A3E7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034" y="119269"/>
            <a:ext cx="11767931" cy="661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7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50EC18-5709-46D0-97C8-23F5AB09EFD3}"/>
              </a:ext>
            </a:extLst>
          </p:cNvPr>
          <p:cNvSpPr txBox="1"/>
          <p:nvPr/>
        </p:nvSpPr>
        <p:spPr>
          <a:xfrm>
            <a:off x="2931316" y="3262608"/>
            <a:ext cx="1258923" cy="33278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실험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2</a:t>
            </a:r>
          </a:p>
        </p:txBody>
      </p:sp>
      <p:pic>
        <p:nvPicPr>
          <p:cNvPr id="7" name="이2거">
            <a:hlinkClick r:id="" action="ppaction://media"/>
            <a:extLst>
              <a:ext uri="{FF2B5EF4-FFF2-40B4-BE49-F238E27FC236}">
                <a16:creationId xmlns:a16="http://schemas.microsoft.com/office/drawing/2014/main" id="{39C33480-1441-47FD-9356-43540410EB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84034" y="0"/>
            <a:ext cx="3863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6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ndicam 2020-07-25 16-22-30-033">
            <a:hlinkClick r:id="" action="ppaction://media"/>
            <a:extLst>
              <a:ext uri="{FF2B5EF4-FFF2-40B4-BE49-F238E27FC236}">
                <a16:creationId xmlns:a16="http://schemas.microsoft.com/office/drawing/2014/main" id="{8569BEF2-728C-4929-A92A-0DF46B920D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751" y="588213"/>
            <a:ext cx="10100574" cy="56815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842108-172E-4C16-A189-65C72A5416B6}"/>
              </a:ext>
            </a:extLst>
          </p:cNvPr>
          <p:cNvSpPr txBox="1"/>
          <p:nvPr/>
        </p:nvSpPr>
        <p:spPr>
          <a:xfrm>
            <a:off x="10600199" y="3262607"/>
            <a:ext cx="1258923" cy="33278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1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분 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14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초 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393743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41EF9A13-4497-4413-9C8B-A05C16A36BA0}"/>
              </a:ext>
            </a:extLst>
          </p:cNvPr>
          <p:cNvSpPr/>
          <p:nvPr/>
        </p:nvSpPr>
        <p:spPr>
          <a:xfrm>
            <a:off x="607527" y="693172"/>
            <a:ext cx="631437" cy="6314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 dirty="0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rPr>
              <a:t>04</a:t>
            </a:r>
            <a:endParaRPr lang="ko-KR" altLang="en-US" sz="1400" b="1" dirty="0">
              <a:ln w="9525">
                <a:solidFill>
                  <a:schemeClr val="bg1">
                    <a:alpha val="30000"/>
                  </a:schemeClr>
                </a:solidFill>
              </a:ln>
              <a:latin typeface="바탕"/>
              <a:ea typeface="바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97D379-0BFF-4493-BD68-EAAAB02EC2E3}"/>
              </a:ext>
            </a:extLst>
          </p:cNvPr>
          <p:cNvSpPr txBox="1"/>
          <p:nvPr/>
        </p:nvSpPr>
        <p:spPr>
          <a:xfrm>
            <a:off x="1219802" y="816777"/>
            <a:ext cx="43768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실험</a:t>
            </a:r>
            <a:r>
              <a:rPr lang="en-US" altLang="ko-KR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2</a:t>
            </a:r>
            <a:r>
              <a:rPr lang="ko-KR" altLang="en-US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에서 발생한 문제 확인 및 해결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6382398" y="2168136"/>
            <a:ext cx="5536171" cy="2833243"/>
            <a:chOff x="6581903" y="2725089"/>
            <a:chExt cx="5536171" cy="2833243"/>
          </a:xfrm>
        </p:grpSpPr>
        <p:grpSp>
          <p:nvGrpSpPr>
            <p:cNvPr id="6" name="그룹 5"/>
            <p:cNvGrpSpPr/>
            <p:nvPr/>
          </p:nvGrpSpPr>
          <p:grpSpPr>
            <a:xfrm>
              <a:off x="6581903" y="2725089"/>
              <a:ext cx="5432338" cy="1552046"/>
              <a:chOff x="6923248" y="3764180"/>
              <a:chExt cx="5432338" cy="1552046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6923248" y="3764180"/>
                <a:ext cx="45558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앞에 벽이 있는 것 같다고 생각은 하지만</a:t>
                </a:r>
                <a:r>
                  <a:rPr lang="en-US" altLang="ko-KR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,  </a:t>
                </a:r>
                <a:r>
                  <a:rPr lang="ko-KR" altLang="en-US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생각만 한다</a:t>
                </a:r>
                <a:r>
                  <a:rPr lang="en-US" altLang="ko-KR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…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199293" y="4392896"/>
                <a:ext cx="515629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실제로 이 부분을 벽처럼 </a:t>
                </a:r>
                <a:r>
                  <a:rPr lang="ko-KR" altLang="en-US" dirty="0" err="1">
                    <a:latin typeface="바탕" panose="02030600000101010101" pitchFamily="18" charset="-127"/>
                    <a:ea typeface="바탕" panose="02030600000101010101" pitchFamily="18" charset="-127"/>
                  </a:rPr>
                  <a:t>만들어뒀기</a:t>
                </a:r>
                <a:r>
                  <a:rPr lang="ko-KR" altLang="en-US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 때문에</a:t>
                </a:r>
                <a:r>
                  <a:rPr lang="en-US" altLang="ko-KR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, </a:t>
                </a:r>
                <a:r>
                  <a:rPr lang="ko-KR" altLang="en-US" b="1" u="sng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검은색 선으로 지도를 그려야 하는데 </a:t>
                </a:r>
                <a:r>
                  <a:rPr lang="ko-KR" altLang="en-US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계속 연두색으로 되어있다</a:t>
                </a:r>
                <a:r>
                  <a:rPr lang="en-US" altLang="ko-KR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…</a:t>
                </a: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6857948" y="4635002"/>
              <a:ext cx="52601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바탕" panose="02030600000101010101" pitchFamily="18" charset="-127"/>
                  <a:ea typeface="바탕" panose="02030600000101010101" pitchFamily="18" charset="-127"/>
                </a:rPr>
                <a:t>해결인 듯 해결 아닌 해결</a:t>
              </a:r>
              <a:r>
                <a:rPr lang="en-US" altLang="ko-KR" dirty="0">
                  <a:latin typeface="바탕" panose="02030600000101010101" pitchFamily="18" charset="-127"/>
                  <a:ea typeface="바탕" panose="02030600000101010101" pitchFamily="18" charset="-127"/>
                </a:rPr>
                <a:t>)</a:t>
              </a:r>
            </a:p>
            <a:p>
              <a:r>
                <a:rPr lang="en-US" altLang="ko-KR" dirty="0">
                  <a:latin typeface="바탕" panose="02030600000101010101" pitchFamily="18" charset="-127"/>
                  <a:ea typeface="바탕" panose="02030600000101010101" pitchFamily="18" charset="-127"/>
                </a:rPr>
                <a:t>Turtlebot3</a:t>
              </a:r>
              <a:r>
                <a:rPr lang="ko-KR" altLang="en-US" dirty="0">
                  <a:latin typeface="바탕" panose="02030600000101010101" pitchFamily="18" charset="-127"/>
                  <a:ea typeface="바탕" panose="02030600000101010101" pitchFamily="18" charset="-127"/>
                </a:rPr>
                <a:t>의 센서보다 더 높은 벽을 만들어야 벽으로 인식하는 것이 아닐까</a:t>
              </a:r>
              <a:r>
                <a:rPr lang="en-US" altLang="ko-KR" dirty="0">
                  <a:latin typeface="바탕" panose="02030600000101010101" pitchFamily="18" charset="-127"/>
                  <a:ea typeface="바탕" panose="02030600000101010101" pitchFamily="18" charset="-127"/>
                </a:rPr>
                <a:t>?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DE76316D-9266-4D83-95A2-2A9B25B01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705" y="1837929"/>
            <a:ext cx="4993118" cy="365907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01E9DA-F44B-4692-BE6C-1452D2EA36C8}"/>
              </a:ext>
            </a:extLst>
          </p:cNvPr>
          <p:cNvSpPr/>
          <p:nvPr/>
        </p:nvSpPr>
        <p:spPr>
          <a:xfrm>
            <a:off x="2631057" y="4211910"/>
            <a:ext cx="517585" cy="400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BE1A472-8671-44EC-98F3-C5B9CF80E6A2}"/>
              </a:ext>
            </a:extLst>
          </p:cNvPr>
          <p:cNvCxnSpPr>
            <a:cxnSpLocks/>
          </p:cNvCxnSpPr>
          <p:nvPr/>
        </p:nvCxnSpPr>
        <p:spPr>
          <a:xfrm flipV="1">
            <a:off x="3148642" y="2491301"/>
            <a:ext cx="3579962" cy="1959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19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7678A4A-FE64-4DC7-B6D9-D03FC13681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6164" y="1456082"/>
            <a:ext cx="5261113" cy="39458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68C889-1259-4358-BAA5-3565D85F0B1E}"/>
              </a:ext>
            </a:extLst>
          </p:cNvPr>
          <p:cNvSpPr txBox="1"/>
          <p:nvPr/>
        </p:nvSpPr>
        <p:spPr>
          <a:xfrm>
            <a:off x="336290" y="270060"/>
            <a:ext cx="1258923" cy="33278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실험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1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EBC4140-90BE-429A-AB6E-CE8A2D036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634" y="462954"/>
            <a:ext cx="5063984" cy="574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00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7678A4A-FE64-4DC7-B6D9-D03FC13681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6164" y="1456082"/>
            <a:ext cx="5261113" cy="39458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68C889-1259-4358-BAA5-3565D85F0B1E}"/>
              </a:ext>
            </a:extLst>
          </p:cNvPr>
          <p:cNvSpPr txBox="1"/>
          <p:nvPr/>
        </p:nvSpPr>
        <p:spPr>
          <a:xfrm>
            <a:off x="336290" y="270060"/>
            <a:ext cx="4673032" cy="33278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실험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2(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실험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1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과 동일한 환경에서 한 번 더 시행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A9405E-82B4-4BF4-8672-D8ACE7296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964" y="604442"/>
            <a:ext cx="6239746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96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168C889-1259-4358-BAA5-3565D85F0B1E}"/>
              </a:ext>
            </a:extLst>
          </p:cNvPr>
          <p:cNvSpPr txBox="1"/>
          <p:nvPr/>
        </p:nvSpPr>
        <p:spPr>
          <a:xfrm>
            <a:off x="349542" y="301581"/>
            <a:ext cx="3984384" cy="33278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실험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3(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실험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1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의 벽 위치를 옮겨서 시행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CBD005-D446-48A3-ABE2-9887F3A885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1687" y="1605107"/>
            <a:ext cx="5312512" cy="39843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1C00563-9132-4BB2-836C-03A900F8D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337" y="602843"/>
            <a:ext cx="5880506" cy="58805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39A0B7-5DF4-4BA8-ADA2-219659FBAD43}"/>
              </a:ext>
            </a:extLst>
          </p:cNvPr>
          <p:cNvSpPr txBox="1"/>
          <p:nvPr/>
        </p:nvSpPr>
        <p:spPr>
          <a:xfrm>
            <a:off x="2152304" y="6390027"/>
            <a:ext cx="2181622" cy="33278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뭔가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…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애매한 결과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2364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168C889-1259-4358-BAA5-3565D85F0B1E}"/>
              </a:ext>
            </a:extLst>
          </p:cNvPr>
          <p:cNvSpPr txBox="1"/>
          <p:nvPr/>
        </p:nvSpPr>
        <p:spPr>
          <a:xfrm>
            <a:off x="0" y="149866"/>
            <a:ext cx="6819884" cy="33278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실험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4(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실험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1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에서 벽의 두께만 변경한 것을 제외하고 모두 동일한 환경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B37835-2FBD-40D4-9B90-0C5354592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360" y="482650"/>
            <a:ext cx="5060789" cy="58927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B8E27E-5338-4AD0-85BF-167BAD4FAE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4451" y="1373802"/>
            <a:ext cx="5716055" cy="428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/>
          <p:cNvSpPr/>
          <p:nvPr/>
        </p:nvSpPr>
        <p:spPr>
          <a:xfrm>
            <a:off x="1056131" y="1618389"/>
            <a:ext cx="631437" cy="6314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 dirty="0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rPr>
              <a:t>01</a:t>
            </a:r>
            <a:endParaRPr lang="ko-KR" altLang="en-US" sz="1400" b="1" dirty="0">
              <a:ln w="9525">
                <a:solidFill>
                  <a:schemeClr val="bg1">
                    <a:alpha val="30000"/>
                  </a:schemeClr>
                </a:solidFill>
              </a:ln>
              <a:latin typeface="바탕"/>
              <a:ea typeface="바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87568" y="1734052"/>
            <a:ext cx="18628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지난번 계획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ABCF400C-DFD4-4673-A983-BAB493103927}"/>
                  </a:ext>
                </a:extLst>
              </p14:cNvPr>
              <p14:cNvContentPartPr/>
              <p14:nvPr/>
            </p14:nvContentPartPr>
            <p14:xfrm>
              <a:off x="4993349" y="5522059"/>
              <a:ext cx="109440" cy="759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ABCF400C-DFD4-4673-A983-BAB49310392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89029" y="5517739"/>
                <a:ext cx="118080" cy="846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/>
          <p:cNvSpPr txBox="1"/>
          <p:nvPr/>
        </p:nvSpPr>
        <p:spPr>
          <a:xfrm>
            <a:off x="6774642" y="6422166"/>
            <a:ext cx="5417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★ 표시되어있는 것은 무슨 일이 있어도 꼭 할 것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40693" y="2621029"/>
            <a:ext cx="5414503" cy="203132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 err="1">
                <a:latin typeface="바탕"/>
                <a:ea typeface="바탕"/>
              </a:rPr>
              <a:t>실험환경</a:t>
            </a:r>
            <a:r>
              <a:rPr lang="ko-KR" altLang="en-US" sz="1500" dirty="0">
                <a:latin typeface="바탕"/>
                <a:ea typeface="바탕"/>
              </a:rPr>
              <a:t> 제작★ </a:t>
            </a:r>
            <a:r>
              <a:rPr lang="en-US" altLang="ko-KR" sz="1500" dirty="0">
                <a:latin typeface="바탕"/>
                <a:ea typeface="바탕"/>
              </a:rPr>
              <a:t>(</a:t>
            </a:r>
            <a:r>
              <a:rPr lang="ko-KR" altLang="en-US" sz="1500" dirty="0">
                <a:latin typeface="바탕"/>
                <a:ea typeface="바탕"/>
              </a:rPr>
              <a:t>은영</a:t>
            </a:r>
            <a:r>
              <a:rPr lang="en-US" altLang="ko-KR" sz="1500" dirty="0">
                <a:latin typeface="바탕"/>
                <a:ea typeface="바탕"/>
              </a:rPr>
              <a:t>, </a:t>
            </a:r>
            <a:r>
              <a:rPr lang="ko-KR" altLang="en-US" sz="1500" dirty="0">
                <a:latin typeface="바탕"/>
                <a:ea typeface="바탕"/>
              </a:rPr>
              <a:t>서현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latin typeface="바탕"/>
                <a:ea typeface="바탕"/>
              </a:rPr>
              <a:t>SLAM (</a:t>
            </a:r>
            <a:r>
              <a:rPr lang="ko-KR" altLang="en-US" sz="1500" dirty="0">
                <a:latin typeface="바탕"/>
                <a:ea typeface="바탕"/>
              </a:rPr>
              <a:t>은영</a:t>
            </a:r>
            <a:r>
              <a:rPr lang="en-US" altLang="ko-KR" sz="1500" dirty="0">
                <a:latin typeface="바탕"/>
                <a:ea typeface="바탕"/>
              </a:rPr>
              <a:t>, </a:t>
            </a:r>
            <a:r>
              <a:rPr lang="ko-KR" altLang="en-US" sz="1500" dirty="0">
                <a:latin typeface="바탕"/>
                <a:ea typeface="바탕"/>
              </a:rPr>
              <a:t>서현</a:t>
            </a:r>
            <a:r>
              <a:rPr lang="en-US" altLang="ko-KR" sz="1500" dirty="0">
                <a:latin typeface="바탕"/>
                <a:ea typeface="바탕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제어이론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TOEIC, GSAT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은영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  <a:p>
            <a:pPr>
              <a:lnSpc>
                <a:spcPct val="120000"/>
              </a:lnSpc>
              <a:defRPr/>
            </a:pP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Python : </a:t>
            </a:r>
            <a:r>
              <a:rPr lang="ko-KR" alt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내장함수와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모듈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(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서현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9719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168C889-1259-4358-BAA5-3565D85F0B1E}"/>
              </a:ext>
            </a:extLst>
          </p:cNvPr>
          <p:cNvSpPr txBox="1"/>
          <p:nvPr/>
        </p:nvSpPr>
        <p:spPr>
          <a:xfrm>
            <a:off x="238539" y="234538"/>
            <a:ext cx="5857461" cy="33278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실험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1~4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외에도 벽으로 인식하는 것을 확인할 수 있었던 환경</a:t>
            </a: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15709B-3612-4673-A014-C99471EC7F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1513" y="1423781"/>
            <a:ext cx="5877339" cy="44080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592FCD0-6DC8-4DDC-9C07-D860C0702B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30348" y="1423781"/>
            <a:ext cx="5877340" cy="440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3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/>
          <p:cNvSpPr/>
          <p:nvPr/>
        </p:nvSpPr>
        <p:spPr>
          <a:xfrm>
            <a:off x="1056131" y="1658145"/>
            <a:ext cx="631437" cy="6314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 dirty="0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rPr>
              <a:t>04</a:t>
            </a:r>
            <a:endParaRPr lang="ko-KR" altLang="en-US" sz="1400" b="1" dirty="0">
              <a:ln w="9525">
                <a:solidFill>
                  <a:schemeClr val="bg1">
                    <a:alpha val="30000"/>
                  </a:schemeClr>
                </a:solidFill>
              </a:ln>
              <a:latin typeface="바탕"/>
              <a:ea typeface="바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74432" y="2434883"/>
            <a:ext cx="5414503" cy="254877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 err="1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실험환경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 제작★ 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(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은영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,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서현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SLAM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★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(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은영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서현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Navigation (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은영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서현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제어이론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TOEIC, GSAT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은영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  <a:p>
            <a:pPr>
              <a:lnSpc>
                <a:spcPct val="120000"/>
              </a:lnSpc>
              <a:defRPr/>
            </a:pP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Python : </a:t>
            </a:r>
            <a:r>
              <a:rPr lang="ko-KR" alt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내장함수와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모듈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(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서현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87568" y="1773808"/>
            <a:ext cx="18628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앞으로 계획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ABCF400C-DFD4-4673-A983-BAB493103927}"/>
                  </a:ext>
                </a:extLst>
              </p14:cNvPr>
              <p14:cNvContentPartPr/>
              <p14:nvPr/>
            </p14:nvContentPartPr>
            <p14:xfrm>
              <a:off x="4993349" y="5561815"/>
              <a:ext cx="109440" cy="759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ABCF400C-DFD4-4673-A983-BAB49310392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89029" y="5557495"/>
                <a:ext cx="118080" cy="846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/>
          <p:cNvSpPr txBox="1"/>
          <p:nvPr/>
        </p:nvSpPr>
        <p:spPr>
          <a:xfrm>
            <a:off x="6774642" y="6309432"/>
            <a:ext cx="5417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★ 표시되어있는 것은 무슨 일이 있어도 꼭 할 것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3905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510087" y="3231232"/>
            <a:ext cx="3171825" cy="522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ko-KR" altLang="en-US" sz="2400">
                <a:ln w="9525">
                  <a:solidFill>
                    <a:schemeClr val="accent1">
                      <a:lumMod val="7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바탕"/>
                <a:ea typeface="바탕"/>
              </a:rPr>
              <a:t>감사합니다</a:t>
            </a:r>
            <a:endParaRPr lang="en-US" altLang="ko-KR" sz="2400">
              <a:ln w="9525">
                <a:solidFill>
                  <a:schemeClr val="accent1">
                    <a:lumMod val="75000"/>
                    <a:alpha val="3000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2D81A71-8E45-4CFC-B2CD-A96D588AB65A}"/>
              </a:ext>
            </a:extLst>
          </p:cNvPr>
          <p:cNvSpPr/>
          <p:nvPr/>
        </p:nvSpPr>
        <p:spPr>
          <a:xfrm>
            <a:off x="4382219" y="1549799"/>
            <a:ext cx="3392051" cy="3841710"/>
          </a:xfrm>
          <a:prstGeom prst="rect">
            <a:avLst/>
          </a:prstGeom>
          <a:noFill/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601809" y="493423"/>
            <a:ext cx="3452606" cy="631437"/>
            <a:chOff x="607527" y="693172"/>
            <a:chExt cx="3452606" cy="631437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1EF9A13-4497-4413-9C8B-A05C16A36BA0}"/>
                </a:ext>
              </a:extLst>
            </p:cNvPr>
            <p:cNvSpPr/>
            <p:nvPr/>
          </p:nvSpPr>
          <p:spPr>
            <a:xfrm>
              <a:off x="607527" y="693172"/>
              <a:ext cx="631437" cy="63143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>
                  <a:ln w="9525">
                    <a:solidFill>
                      <a:schemeClr val="bg1">
                        <a:alpha val="30000"/>
                      </a:schemeClr>
                    </a:solidFill>
                  </a:ln>
                  <a:latin typeface="바탕"/>
                  <a:ea typeface="바탕"/>
                </a:rPr>
                <a:t>02</a:t>
              </a:r>
              <a:endParaRPr lang="ko-KR" altLang="en-US" sz="1400" b="1" dirty="0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97D379-0BFF-4493-BD68-EAAAB02EC2E3}"/>
                </a:ext>
              </a:extLst>
            </p:cNvPr>
            <p:cNvSpPr txBox="1"/>
            <p:nvPr/>
          </p:nvSpPr>
          <p:spPr>
            <a:xfrm>
              <a:off x="1330927" y="803283"/>
              <a:ext cx="272920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b="1" dirty="0">
                  <a:ln w="9525">
                    <a:solidFill>
                      <a:schemeClr val="accent1">
                        <a:alpha val="30000"/>
                      </a:schemeClr>
                    </a:solidFill>
                  </a:ln>
                  <a:gradFill flip="none" rotWithShape="1">
                    <a:gsLst>
                      <a:gs pos="0">
                        <a:schemeClr val="accent4"/>
                      </a:gs>
                      <a:gs pos="63000">
                        <a:schemeClr val="accent1"/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바탕"/>
                  <a:ea typeface="바탕"/>
                </a:rPr>
                <a:t>SLAM </a:t>
              </a:r>
              <a:r>
                <a:rPr lang="ko-KR" altLang="en-US" sz="2000" b="1" dirty="0">
                  <a:ln w="9525">
                    <a:solidFill>
                      <a:schemeClr val="accent1">
                        <a:alpha val="30000"/>
                      </a:schemeClr>
                    </a:solidFill>
                  </a:ln>
                  <a:gradFill flip="none" rotWithShape="1">
                    <a:gsLst>
                      <a:gs pos="0">
                        <a:schemeClr val="accent4"/>
                      </a:gs>
                      <a:gs pos="63000">
                        <a:schemeClr val="accent1"/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바탕"/>
                  <a:ea typeface="바탕"/>
                </a:rPr>
                <a:t>사용 사전준비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7F2239F9-C942-4EBF-AED3-089E56CE6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62" y="1606670"/>
            <a:ext cx="7305675" cy="3886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45CC47A-5421-4325-9043-8311D2075A9A}"/>
              </a:ext>
            </a:extLst>
          </p:cNvPr>
          <p:cNvSpPr txBox="1"/>
          <p:nvPr/>
        </p:nvSpPr>
        <p:spPr>
          <a:xfrm>
            <a:off x="5966351" y="6434700"/>
            <a:ext cx="6153762" cy="293414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2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https://terms.naver.com/entry.nhn?cid=50321&amp;docId=1608609&amp;categoryId=50321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바탕"/>
              <a:ea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235203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09C63A9-93D1-423D-86A6-2AD01014FC11}"/>
              </a:ext>
            </a:extLst>
          </p:cNvPr>
          <p:cNvGrpSpPr/>
          <p:nvPr/>
        </p:nvGrpSpPr>
        <p:grpSpPr>
          <a:xfrm>
            <a:off x="1302336" y="729823"/>
            <a:ext cx="9926967" cy="5398353"/>
            <a:chOff x="1138434" y="1334520"/>
            <a:chExt cx="9926967" cy="539835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BC1E427-8855-430C-B183-8A2E3BB20999}"/>
                </a:ext>
              </a:extLst>
            </p:cNvPr>
            <p:cNvSpPr txBox="1"/>
            <p:nvPr/>
          </p:nvSpPr>
          <p:spPr>
            <a:xfrm>
              <a:off x="1138435" y="1334520"/>
              <a:ext cx="7695014" cy="886781"/>
            </a:xfrm>
            <a:prstGeom prst="rect">
              <a:avLst/>
            </a:prstGeom>
            <a:noFill/>
          </p:spPr>
          <p:txBody>
            <a:bodyPr wrap="square" anchor="b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sz="1500" dirty="0">
                  <a:solidFill>
                    <a:schemeClr val="accent3"/>
                  </a:solidFill>
                  <a:latin typeface="바탕"/>
                  <a:ea typeface="바탕"/>
                </a:rPr>
                <a:t>(</a:t>
              </a:r>
              <a:r>
                <a:rPr lang="ko-KR" altLang="en-US" sz="1500" dirty="0">
                  <a:solidFill>
                    <a:schemeClr val="accent3"/>
                  </a:solidFill>
                  <a:latin typeface="바탕"/>
                  <a:ea typeface="바탕"/>
                </a:rPr>
                <a:t>필수</a:t>
              </a:r>
              <a:r>
                <a:rPr lang="en-US" altLang="ko-KR" sz="1500" dirty="0">
                  <a:solidFill>
                    <a:schemeClr val="accent3"/>
                  </a:solidFill>
                  <a:latin typeface="바탕"/>
                  <a:ea typeface="바탕"/>
                </a:rPr>
                <a:t>) Turtlebot3</a:t>
              </a:r>
              <a:r>
                <a:rPr lang="ko-KR" altLang="en-US" sz="1500" dirty="0">
                  <a:solidFill>
                    <a:schemeClr val="accent3"/>
                  </a:solidFill>
                  <a:latin typeface="바탕"/>
                  <a:ea typeface="바탕"/>
                </a:rPr>
                <a:t>와 </a:t>
              </a:r>
              <a:r>
                <a:rPr lang="en-US" altLang="ko-KR" sz="1500" dirty="0">
                  <a:solidFill>
                    <a:schemeClr val="accent3"/>
                  </a:solidFill>
                  <a:latin typeface="바탕"/>
                  <a:ea typeface="바탕"/>
                </a:rPr>
                <a:t>Remote PC</a:t>
              </a:r>
              <a:r>
                <a:rPr lang="ko-KR" altLang="en-US" sz="1500" dirty="0">
                  <a:solidFill>
                    <a:schemeClr val="accent3"/>
                  </a:solidFill>
                  <a:latin typeface="바탕"/>
                  <a:ea typeface="바탕"/>
                </a:rPr>
                <a:t>를 매번 연결할 때 마다 필수로 입력해줘야 되는 것</a:t>
              </a:r>
              <a:endParaRPr lang="en-US" altLang="ko-KR" sz="1500" dirty="0">
                <a:solidFill>
                  <a:schemeClr val="accent3"/>
                </a:solidFill>
                <a:latin typeface="바탕"/>
                <a:ea typeface="바탕"/>
              </a:endParaRPr>
            </a:p>
            <a:p>
              <a:pPr lvl="1">
                <a:lnSpc>
                  <a:spcPct val="120000"/>
                </a:lnSpc>
                <a:defRPr/>
              </a:pPr>
              <a:r>
                <a:rPr lang="en-US" altLang="ko-KR" sz="1500" dirty="0">
                  <a:solidFill>
                    <a:schemeClr val="accent3"/>
                  </a:solidFill>
                  <a:latin typeface="바탕"/>
                  <a:ea typeface="바탕"/>
                </a:rPr>
                <a:t>[Remote PC] ‘</a:t>
              </a:r>
              <a:r>
                <a:rPr lang="en-US" altLang="ko-KR" sz="1500" b="1" u="sng" dirty="0" err="1">
                  <a:solidFill>
                    <a:schemeClr val="accent3"/>
                  </a:solidFill>
                  <a:latin typeface="바탕"/>
                  <a:ea typeface="바탕"/>
                </a:rPr>
                <a:t>roscore</a:t>
              </a:r>
              <a:r>
                <a:rPr lang="en-US" altLang="ko-KR" sz="1500" dirty="0">
                  <a:solidFill>
                    <a:schemeClr val="accent3"/>
                  </a:solidFill>
                  <a:latin typeface="바탕"/>
                  <a:ea typeface="바탕"/>
                </a:rPr>
                <a:t>’ </a:t>
              </a:r>
              <a:r>
                <a:rPr lang="ko-KR" altLang="en-US" sz="1500" dirty="0">
                  <a:solidFill>
                    <a:schemeClr val="accent3"/>
                  </a:solidFill>
                  <a:latin typeface="바탕"/>
                  <a:ea typeface="바탕"/>
                </a:rPr>
                <a:t>입력</a:t>
              </a:r>
              <a:endParaRPr lang="en-US" altLang="ko-KR" sz="1500" dirty="0">
                <a:solidFill>
                  <a:schemeClr val="accent3"/>
                </a:solidFill>
                <a:latin typeface="바탕"/>
                <a:ea typeface="바탕"/>
              </a:endParaRPr>
            </a:p>
            <a:p>
              <a:pPr lvl="1">
                <a:lnSpc>
                  <a:spcPct val="120000"/>
                </a:lnSpc>
                <a:defRPr/>
              </a:pPr>
              <a:r>
                <a:rPr lang="en-US" altLang="ko-KR" sz="1500" dirty="0">
                  <a:solidFill>
                    <a:schemeClr val="accent3"/>
                  </a:solidFill>
                  <a:latin typeface="바탕"/>
                  <a:ea typeface="바탕"/>
                </a:rPr>
                <a:t>[Turtlebot3] ‘</a:t>
              </a:r>
              <a:r>
                <a:rPr lang="en-US" altLang="ko-KR" sz="1500" b="1" u="sng" dirty="0" err="1">
                  <a:solidFill>
                    <a:schemeClr val="accent3"/>
                  </a:solidFill>
                  <a:latin typeface="바탕"/>
                  <a:ea typeface="바탕"/>
                </a:rPr>
                <a:t>roslaunch</a:t>
              </a:r>
              <a:r>
                <a:rPr lang="en-US" altLang="ko-KR" sz="1500" b="1" u="sng" dirty="0">
                  <a:solidFill>
                    <a:schemeClr val="accent3"/>
                  </a:solidFill>
                  <a:latin typeface="바탕"/>
                  <a:ea typeface="바탕"/>
                </a:rPr>
                <a:t> turtlebot3_bringup turtlebot3_robot.launch</a:t>
              </a:r>
              <a:r>
                <a:rPr lang="en-US" altLang="ko-KR" sz="1500" dirty="0">
                  <a:solidFill>
                    <a:schemeClr val="accent3"/>
                  </a:solidFill>
                  <a:latin typeface="바탕"/>
                  <a:ea typeface="바탕"/>
                </a:rPr>
                <a:t>’ </a:t>
              </a:r>
              <a:r>
                <a:rPr lang="ko-KR" altLang="en-US" sz="1500" dirty="0">
                  <a:solidFill>
                    <a:schemeClr val="accent3"/>
                  </a:solidFill>
                  <a:latin typeface="바탕"/>
                  <a:ea typeface="바탕"/>
                </a:rPr>
                <a:t>입력</a:t>
              </a:r>
              <a:endParaRPr lang="en-US" altLang="ko-KR" sz="1500" dirty="0">
                <a:solidFill>
                  <a:schemeClr val="accent3"/>
                </a:solidFill>
                <a:latin typeface="바탕"/>
                <a:ea typeface="바탕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93FBD0F-F901-4B10-8731-2AAA67564813}"/>
                </a:ext>
              </a:extLst>
            </p:cNvPr>
            <p:cNvSpPr txBox="1"/>
            <p:nvPr/>
          </p:nvSpPr>
          <p:spPr>
            <a:xfrm>
              <a:off x="1138435" y="2634536"/>
              <a:ext cx="7781278" cy="886781"/>
            </a:xfrm>
            <a:prstGeom prst="rect">
              <a:avLst/>
            </a:prstGeom>
            <a:noFill/>
          </p:spPr>
          <p:txBody>
            <a:bodyPr wrap="square" anchor="b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(</a:t>
              </a:r>
              <a:r>
                <a:rPr lang="ko-KR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선택</a:t>
              </a: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) Remote PC</a:t>
              </a:r>
              <a:r>
                <a:rPr lang="ko-KR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에서 </a:t>
              </a: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Turtlebot3 </a:t>
              </a:r>
              <a:r>
                <a:rPr lang="ko-KR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움직임을 제어하기위해 입력해줘야 되는 것</a:t>
              </a:r>
              <a:endPara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endParaRPr>
            </a:p>
            <a:p>
              <a:pPr lvl="1">
                <a:lnSpc>
                  <a:spcPct val="120000"/>
                </a:lnSpc>
                <a:defRPr/>
              </a:pP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[Remote PC] ‘</a:t>
              </a:r>
              <a:r>
                <a:rPr lang="en-US" altLang="ko-KR" sz="1500" b="1" u="sng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export TURTLEBOT3_MODEL=burger</a:t>
              </a: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’ </a:t>
              </a:r>
              <a:r>
                <a:rPr lang="ko-KR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입력</a:t>
              </a:r>
              <a:endPara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endParaRPr>
            </a:p>
            <a:p>
              <a:pPr lvl="1">
                <a:lnSpc>
                  <a:spcPct val="120000"/>
                </a:lnSpc>
                <a:defRPr/>
              </a:pP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[Remote PC] ‘</a:t>
              </a:r>
              <a:r>
                <a:rPr lang="en-US" altLang="ko-KR" sz="1500" b="1" u="sng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roslaunch</a:t>
              </a:r>
              <a:r>
                <a:rPr lang="en-US" altLang="ko-KR" sz="1500" b="1" u="sng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 turtlebot3_teleop turtlebot3_teleop_key.launch</a:t>
              </a: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’ </a:t>
              </a:r>
              <a:r>
                <a:rPr lang="ko-KR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입력</a:t>
              </a:r>
              <a:endPara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8FC584-AB88-4750-BCD5-9AB023ED77F1}"/>
                </a:ext>
              </a:extLst>
            </p:cNvPr>
            <p:cNvSpPr txBox="1"/>
            <p:nvPr/>
          </p:nvSpPr>
          <p:spPr>
            <a:xfrm>
              <a:off x="1138434" y="3862060"/>
              <a:ext cx="9549693" cy="886781"/>
            </a:xfrm>
            <a:prstGeom prst="rect">
              <a:avLst/>
            </a:prstGeom>
            <a:noFill/>
          </p:spPr>
          <p:txBody>
            <a:bodyPr wrap="square" anchor="b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(</a:t>
              </a:r>
              <a:r>
                <a:rPr lang="ko-KR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선택</a:t>
              </a: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) Remote PC</a:t>
              </a:r>
              <a:r>
                <a:rPr lang="ko-KR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에서 </a:t>
              </a: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SLAM</a:t>
              </a:r>
              <a:r>
                <a:rPr lang="ko-KR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을 실행하기위해 입력해줘야 되는 것</a:t>
              </a:r>
              <a:endPara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endParaRPr>
            </a:p>
            <a:p>
              <a:pPr lvl="1">
                <a:lnSpc>
                  <a:spcPct val="120000"/>
                </a:lnSpc>
                <a:defRPr/>
              </a:pP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[Remote PC] ‘</a:t>
              </a:r>
              <a:r>
                <a:rPr lang="en-US" altLang="ko-KR" sz="1500" b="1" u="sng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export TURTLEBOT3_MODEL=burger</a:t>
              </a: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’ </a:t>
              </a:r>
              <a:r>
                <a:rPr lang="ko-KR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입력</a:t>
              </a:r>
              <a:endPara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endParaRPr>
            </a:p>
            <a:p>
              <a:pPr lvl="1">
                <a:lnSpc>
                  <a:spcPct val="120000"/>
                </a:lnSpc>
                <a:defRPr/>
              </a:pP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[Remote PC] ‘</a:t>
              </a:r>
              <a:r>
                <a:rPr lang="en-US" altLang="ko-KR" sz="1500" b="1" u="sng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roslaunch</a:t>
              </a:r>
              <a:r>
                <a:rPr lang="en-US" altLang="ko-KR" sz="1500" b="1" u="sng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 turtlebot3_slam turtlebot3_slam.launch </a:t>
              </a:r>
              <a:r>
                <a:rPr lang="en-US" altLang="ko-KR" sz="1500" b="1" u="sng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slam_methods</a:t>
              </a:r>
              <a:r>
                <a:rPr lang="en-US" altLang="ko-KR" sz="1500" b="1" u="sng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:=</a:t>
              </a:r>
              <a:r>
                <a:rPr lang="en-US" altLang="ko-KR" sz="1500" b="1" u="sng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gmapping</a:t>
              </a: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’ </a:t>
              </a:r>
              <a:r>
                <a:rPr lang="ko-KR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입력</a:t>
              </a:r>
              <a:endPara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endParaRPr>
            </a:p>
          </p:txBody>
        </p:sp>
        <p:sp>
          <p:nvSpPr>
            <p:cNvPr id="3" name="별: 꼭짓점 5개 2">
              <a:extLst>
                <a:ext uri="{FF2B5EF4-FFF2-40B4-BE49-F238E27FC236}">
                  <a16:creationId xmlns:a16="http://schemas.microsoft.com/office/drawing/2014/main" id="{5847524B-F377-4FB0-A6FB-8C8C7D935251}"/>
                </a:ext>
              </a:extLst>
            </p:cNvPr>
            <p:cNvSpPr/>
            <p:nvPr/>
          </p:nvSpPr>
          <p:spPr>
            <a:xfrm>
              <a:off x="9059299" y="1530223"/>
              <a:ext cx="505105" cy="495373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5423DEB-D80E-4440-B83B-8DDB0E17F086}"/>
                </a:ext>
              </a:extLst>
            </p:cNvPr>
            <p:cNvSpPr txBox="1"/>
            <p:nvPr/>
          </p:nvSpPr>
          <p:spPr>
            <a:xfrm>
              <a:off x="1138434" y="5015095"/>
              <a:ext cx="9549693" cy="1717778"/>
            </a:xfrm>
            <a:prstGeom prst="rect">
              <a:avLst/>
            </a:prstGeom>
            <a:noFill/>
          </p:spPr>
          <p:txBody>
            <a:bodyPr wrap="square" anchor="b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sz="1500" dirty="0">
                  <a:solidFill>
                    <a:srgbClr val="0070C0"/>
                  </a:solidFill>
                  <a:latin typeface="바탕"/>
                  <a:ea typeface="바탕"/>
                </a:rPr>
                <a:t>(</a:t>
              </a:r>
              <a:r>
                <a:rPr lang="ko-KR" altLang="en-US" sz="1500" dirty="0">
                  <a:solidFill>
                    <a:srgbClr val="0070C0"/>
                  </a:solidFill>
                  <a:latin typeface="바탕"/>
                  <a:ea typeface="바탕"/>
                </a:rPr>
                <a:t>선택</a:t>
              </a:r>
              <a:r>
                <a:rPr lang="en-US" altLang="ko-KR" sz="1500" dirty="0">
                  <a:solidFill>
                    <a:srgbClr val="0070C0"/>
                  </a:solidFill>
                  <a:latin typeface="바탕"/>
                  <a:ea typeface="바탕"/>
                </a:rPr>
                <a:t>) Remote PC</a:t>
              </a:r>
              <a:r>
                <a:rPr lang="ko-KR" altLang="en-US" sz="1500" dirty="0">
                  <a:solidFill>
                    <a:srgbClr val="0070C0"/>
                  </a:solidFill>
                  <a:latin typeface="바탕"/>
                  <a:ea typeface="바탕"/>
                </a:rPr>
                <a:t>에서 </a:t>
              </a:r>
              <a:r>
                <a:rPr lang="en-US" altLang="ko-KR" sz="1500" dirty="0">
                  <a:solidFill>
                    <a:srgbClr val="0070C0"/>
                  </a:solidFill>
                  <a:latin typeface="바탕"/>
                  <a:ea typeface="바탕"/>
                </a:rPr>
                <a:t>Turtlebot3 </a:t>
              </a:r>
              <a:r>
                <a:rPr lang="ko-KR" altLang="en-US" sz="1500" dirty="0">
                  <a:solidFill>
                    <a:srgbClr val="0070C0"/>
                  </a:solidFill>
                  <a:latin typeface="바탕"/>
                  <a:ea typeface="바탕"/>
                </a:rPr>
                <a:t>움직임 제어 </a:t>
              </a:r>
              <a:r>
                <a:rPr lang="en-US" altLang="ko-KR" sz="1500" dirty="0">
                  <a:solidFill>
                    <a:srgbClr val="0070C0"/>
                  </a:solidFill>
                  <a:latin typeface="바탕"/>
                  <a:ea typeface="바탕"/>
                </a:rPr>
                <a:t>&amp; SLAM</a:t>
              </a:r>
              <a:r>
                <a:rPr lang="ko-KR" altLang="en-US" sz="1500" dirty="0">
                  <a:solidFill>
                    <a:srgbClr val="0070C0"/>
                  </a:solidFill>
                  <a:latin typeface="바탕"/>
                  <a:ea typeface="바탕"/>
                </a:rPr>
                <a:t>을 실행하기위해 입력해줘야 되는 것</a:t>
              </a:r>
              <a:endParaRPr lang="en-US" altLang="ko-KR" sz="1500" dirty="0">
                <a:solidFill>
                  <a:srgbClr val="0070C0"/>
                </a:solidFill>
                <a:latin typeface="바탕"/>
                <a:ea typeface="바탕"/>
              </a:endParaRPr>
            </a:p>
            <a:p>
              <a:pPr lvl="1">
                <a:lnSpc>
                  <a:spcPct val="120000"/>
                </a:lnSpc>
                <a:defRPr/>
              </a:pPr>
              <a:r>
                <a:rPr lang="en-US" altLang="ko-KR" sz="1500" dirty="0">
                  <a:solidFill>
                    <a:srgbClr val="0070C0"/>
                  </a:solidFill>
                  <a:latin typeface="바탕"/>
                  <a:ea typeface="바탕"/>
                </a:rPr>
                <a:t>[Remote PC] ‘</a:t>
              </a:r>
              <a:r>
                <a:rPr lang="en-US" altLang="ko-KR" sz="1500" b="1" u="sng" dirty="0">
                  <a:solidFill>
                    <a:srgbClr val="0070C0"/>
                  </a:solidFill>
                  <a:latin typeface="바탕"/>
                  <a:ea typeface="바탕"/>
                </a:rPr>
                <a:t>export TURTLEBOT3_MODEL=burger</a:t>
              </a:r>
              <a:r>
                <a:rPr lang="en-US" altLang="ko-KR" sz="1500" dirty="0">
                  <a:solidFill>
                    <a:srgbClr val="0070C0"/>
                  </a:solidFill>
                  <a:latin typeface="바탕"/>
                  <a:ea typeface="바탕"/>
                </a:rPr>
                <a:t>’ </a:t>
              </a:r>
              <a:r>
                <a:rPr lang="ko-KR" altLang="en-US" sz="1500" dirty="0">
                  <a:solidFill>
                    <a:srgbClr val="0070C0"/>
                  </a:solidFill>
                  <a:latin typeface="바탕"/>
                  <a:ea typeface="바탕"/>
                </a:rPr>
                <a:t>입력</a:t>
              </a:r>
              <a:endParaRPr lang="en-US" altLang="ko-KR" sz="1500" dirty="0">
                <a:solidFill>
                  <a:srgbClr val="0070C0"/>
                </a:solidFill>
                <a:latin typeface="바탕"/>
                <a:ea typeface="바탕"/>
              </a:endParaRPr>
            </a:p>
            <a:p>
              <a:pPr lvl="1">
                <a:lnSpc>
                  <a:spcPct val="120000"/>
                </a:lnSpc>
                <a:defRPr/>
              </a:pPr>
              <a:r>
                <a:rPr lang="en-US" altLang="ko-KR" sz="1500" dirty="0">
                  <a:solidFill>
                    <a:srgbClr val="0070C0"/>
                  </a:solidFill>
                  <a:latin typeface="바탕"/>
                  <a:ea typeface="바탕"/>
                </a:rPr>
                <a:t>[Remote PC] ‘</a:t>
              </a:r>
              <a:r>
                <a:rPr lang="en-US" altLang="ko-KR" sz="1500" b="1" u="sng" dirty="0" err="1">
                  <a:solidFill>
                    <a:srgbClr val="0070C0"/>
                  </a:solidFill>
                  <a:latin typeface="바탕"/>
                  <a:ea typeface="바탕"/>
                </a:rPr>
                <a:t>roslaunch</a:t>
              </a:r>
              <a:r>
                <a:rPr lang="en-US" altLang="ko-KR" sz="1500" b="1" u="sng" dirty="0">
                  <a:solidFill>
                    <a:srgbClr val="0070C0"/>
                  </a:solidFill>
                  <a:latin typeface="바탕"/>
                  <a:ea typeface="바탕"/>
                </a:rPr>
                <a:t> turtlebot3_slam turtlebot3_slam.launch </a:t>
              </a:r>
              <a:r>
                <a:rPr lang="en-US" altLang="ko-KR" sz="1500" b="1" u="sng" dirty="0" err="1">
                  <a:solidFill>
                    <a:srgbClr val="0070C0"/>
                  </a:solidFill>
                  <a:latin typeface="바탕"/>
                  <a:ea typeface="바탕"/>
                </a:rPr>
                <a:t>slam_methods</a:t>
              </a:r>
              <a:r>
                <a:rPr lang="en-US" altLang="ko-KR" sz="1500" b="1" u="sng" dirty="0">
                  <a:solidFill>
                    <a:srgbClr val="0070C0"/>
                  </a:solidFill>
                  <a:latin typeface="바탕"/>
                  <a:ea typeface="바탕"/>
                </a:rPr>
                <a:t>:=</a:t>
              </a:r>
              <a:r>
                <a:rPr lang="en-US" altLang="ko-KR" sz="1500" b="1" u="sng" dirty="0" err="1">
                  <a:solidFill>
                    <a:srgbClr val="0070C0"/>
                  </a:solidFill>
                  <a:latin typeface="바탕"/>
                  <a:ea typeface="바탕"/>
                </a:rPr>
                <a:t>gmapping</a:t>
              </a:r>
              <a:r>
                <a:rPr lang="en-US" altLang="ko-KR" sz="1500" dirty="0">
                  <a:solidFill>
                    <a:srgbClr val="0070C0"/>
                  </a:solidFill>
                  <a:latin typeface="바탕"/>
                  <a:ea typeface="바탕"/>
                </a:rPr>
                <a:t>’ </a:t>
              </a:r>
              <a:r>
                <a:rPr lang="ko-KR" altLang="en-US" sz="1500" dirty="0">
                  <a:solidFill>
                    <a:srgbClr val="0070C0"/>
                  </a:solidFill>
                  <a:latin typeface="바탕"/>
                  <a:ea typeface="바탕"/>
                </a:rPr>
                <a:t>입력</a:t>
              </a:r>
              <a:endParaRPr lang="en-US" altLang="ko-KR" sz="1500" dirty="0">
                <a:solidFill>
                  <a:srgbClr val="0070C0"/>
                </a:solidFill>
                <a:latin typeface="바탕"/>
                <a:ea typeface="바탕"/>
              </a:endParaRPr>
            </a:p>
            <a:p>
              <a:pPr lvl="1">
                <a:lnSpc>
                  <a:spcPct val="120000"/>
                </a:lnSpc>
                <a:defRPr/>
              </a:pPr>
              <a:r>
                <a:rPr lang="ko-KR" altLang="en-US" sz="1500" dirty="0">
                  <a:solidFill>
                    <a:srgbClr val="0070C0"/>
                  </a:solidFill>
                  <a:latin typeface="바탕"/>
                  <a:ea typeface="바탕"/>
                </a:rPr>
                <a:t>이후 </a:t>
              </a:r>
              <a:r>
                <a:rPr lang="en-US" altLang="ko-KR" sz="1500" dirty="0">
                  <a:solidFill>
                    <a:srgbClr val="0070C0"/>
                  </a:solidFill>
                  <a:latin typeface="바탕"/>
                  <a:ea typeface="바탕"/>
                </a:rPr>
                <a:t>Terminal </a:t>
              </a:r>
              <a:r>
                <a:rPr lang="ko-KR" altLang="en-US" sz="1500" dirty="0">
                  <a:solidFill>
                    <a:srgbClr val="0070C0"/>
                  </a:solidFill>
                  <a:latin typeface="바탕"/>
                  <a:ea typeface="바탕"/>
                </a:rPr>
                <a:t>새로 열기</a:t>
              </a:r>
              <a:endParaRPr lang="en-US" altLang="ko-KR" sz="1500" dirty="0">
                <a:solidFill>
                  <a:srgbClr val="0070C0"/>
                </a:solidFill>
                <a:latin typeface="바탕"/>
                <a:ea typeface="바탕"/>
              </a:endParaRPr>
            </a:p>
            <a:p>
              <a:pPr lvl="1">
                <a:lnSpc>
                  <a:spcPct val="120000"/>
                </a:lnSpc>
                <a:defRPr/>
              </a:pPr>
              <a:r>
                <a:rPr lang="en-US" altLang="ko-KR" sz="1500" dirty="0">
                  <a:solidFill>
                    <a:srgbClr val="0070C0"/>
                  </a:solidFill>
                  <a:latin typeface="바탕"/>
                  <a:ea typeface="바탕"/>
                </a:rPr>
                <a:t>[Remote PC] ‘</a:t>
              </a:r>
              <a:r>
                <a:rPr lang="en-US" altLang="ko-KR" sz="1500" b="1" u="sng" dirty="0">
                  <a:solidFill>
                    <a:srgbClr val="0070C0"/>
                  </a:solidFill>
                  <a:latin typeface="바탕"/>
                  <a:ea typeface="바탕"/>
                </a:rPr>
                <a:t>export TURTLEBOT3_MODEL=burger</a:t>
              </a:r>
              <a:r>
                <a:rPr lang="en-US" altLang="ko-KR" sz="1500" dirty="0">
                  <a:solidFill>
                    <a:srgbClr val="0070C0"/>
                  </a:solidFill>
                  <a:latin typeface="바탕"/>
                  <a:ea typeface="바탕"/>
                </a:rPr>
                <a:t>’ </a:t>
              </a:r>
              <a:r>
                <a:rPr lang="ko-KR" altLang="en-US" sz="1500" dirty="0">
                  <a:solidFill>
                    <a:srgbClr val="0070C0"/>
                  </a:solidFill>
                  <a:latin typeface="바탕"/>
                  <a:ea typeface="바탕"/>
                </a:rPr>
                <a:t>입력</a:t>
              </a:r>
              <a:endParaRPr lang="en-US" altLang="ko-KR" sz="1500" dirty="0">
                <a:solidFill>
                  <a:srgbClr val="0070C0"/>
                </a:solidFill>
                <a:latin typeface="바탕"/>
                <a:ea typeface="바탕"/>
              </a:endParaRPr>
            </a:p>
            <a:p>
              <a:pPr lvl="1">
                <a:lnSpc>
                  <a:spcPct val="120000"/>
                </a:lnSpc>
                <a:defRPr/>
              </a:pPr>
              <a:r>
                <a:rPr lang="en-US" altLang="ko-KR" sz="1500" dirty="0">
                  <a:solidFill>
                    <a:srgbClr val="0070C0"/>
                  </a:solidFill>
                  <a:latin typeface="바탕"/>
                  <a:ea typeface="바탕"/>
                </a:rPr>
                <a:t>[Remote PC] ‘</a:t>
              </a:r>
              <a:r>
                <a:rPr lang="en-US" altLang="ko-KR" sz="1500" b="1" u="sng" dirty="0" err="1">
                  <a:solidFill>
                    <a:srgbClr val="0070C0"/>
                  </a:solidFill>
                  <a:latin typeface="바탕"/>
                  <a:ea typeface="바탕"/>
                </a:rPr>
                <a:t>roslaunch</a:t>
              </a:r>
              <a:r>
                <a:rPr lang="en-US" altLang="ko-KR" sz="1500" b="1" u="sng" dirty="0">
                  <a:solidFill>
                    <a:srgbClr val="0070C0"/>
                  </a:solidFill>
                  <a:latin typeface="바탕"/>
                  <a:ea typeface="바탕"/>
                </a:rPr>
                <a:t> turtlebot3_teleop turtlebot3_teleop_key.launch</a:t>
              </a:r>
              <a:r>
                <a:rPr lang="en-US" altLang="ko-KR" sz="1500" dirty="0">
                  <a:solidFill>
                    <a:srgbClr val="0070C0"/>
                  </a:solidFill>
                  <a:latin typeface="바탕"/>
                  <a:ea typeface="바탕"/>
                </a:rPr>
                <a:t>’ </a:t>
              </a:r>
              <a:r>
                <a:rPr lang="ko-KR" altLang="en-US" sz="1500" dirty="0">
                  <a:solidFill>
                    <a:srgbClr val="0070C0"/>
                  </a:solidFill>
                  <a:latin typeface="바탕"/>
                  <a:ea typeface="바탕"/>
                </a:rPr>
                <a:t>입력</a:t>
              </a:r>
              <a:endParaRPr lang="en-US" altLang="ko-KR" sz="1500" dirty="0">
                <a:solidFill>
                  <a:srgbClr val="0070C0"/>
                </a:solidFill>
                <a:latin typeface="바탕"/>
                <a:ea typeface="바탕"/>
              </a:endParaRPr>
            </a:p>
          </p:txBody>
        </p:sp>
        <p:sp>
          <p:nvSpPr>
            <p:cNvPr id="14" name="별: 꼭짓점 5개 13">
              <a:extLst>
                <a:ext uri="{FF2B5EF4-FFF2-40B4-BE49-F238E27FC236}">
                  <a16:creationId xmlns:a16="http://schemas.microsoft.com/office/drawing/2014/main" id="{669082BE-3612-4387-B175-78AACFF571A4}"/>
                </a:ext>
              </a:extLst>
            </p:cNvPr>
            <p:cNvSpPr/>
            <p:nvPr/>
          </p:nvSpPr>
          <p:spPr>
            <a:xfrm>
              <a:off x="10560296" y="5626297"/>
              <a:ext cx="505105" cy="495373"/>
            </a:xfrm>
            <a:prstGeom prst="star5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293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C1E427-8855-430C-B183-8A2E3BB20999}"/>
              </a:ext>
            </a:extLst>
          </p:cNvPr>
          <p:cNvSpPr txBox="1"/>
          <p:nvPr/>
        </p:nvSpPr>
        <p:spPr>
          <a:xfrm>
            <a:off x="175056" y="300853"/>
            <a:ext cx="7695014" cy="886781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solidFill>
                  <a:schemeClr val="accent3"/>
                </a:solidFill>
                <a:latin typeface="바탕"/>
                <a:ea typeface="바탕"/>
              </a:rPr>
              <a:t>(</a:t>
            </a:r>
            <a:r>
              <a:rPr lang="ko-KR" altLang="en-US" sz="1500" dirty="0">
                <a:solidFill>
                  <a:schemeClr val="accent3"/>
                </a:solidFill>
                <a:latin typeface="바탕"/>
                <a:ea typeface="바탕"/>
              </a:rPr>
              <a:t>필수</a:t>
            </a:r>
            <a:r>
              <a:rPr lang="en-US" altLang="ko-KR" sz="1500" dirty="0">
                <a:solidFill>
                  <a:schemeClr val="accent3"/>
                </a:solidFill>
                <a:latin typeface="바탕"/>
                <a:ea typeface="바탕"/>
              </a:rPr>
              <a:t>) Turtlebot3</a:t>
            </a:r>
            <a:r>
              <a:rPr lang="ko-KR" altLang="en-US" sz="1500" dirty="0">
                <a:solidFill>
                  <a:schemeClr val="accent3"/>
                </a:solidFill>
                <a:latin typeface="바탕"/>
                <a:ea typeface="바탕"/>
              </a:rPr>
              <a:t>와 </a:t>
            </a:r>
            <a:r>
              <a:rPr lang="en-US" altLang="ko-KR" sz="1500" dirty="0">
                <a:solidFill>
                  <a:schemeClr val="accent3"/>
                </a:solidFill>
                <a:latin typeface="바탕"/>
                <a:ea typeface="바탕"/>
              </a:rPr>
              <a:t>Remote PC</a:t>
            </a:r>
            <a:r>
              <a:rPr lang="ko-KR" altLang="en-US" sz="1500" dirty="0">
                <a:solidFill>
                  <a:schemeClr val="accent3"/>
                </a:solidFill>
                <a:latin typeface="바탕"/>
                <a:ea typeface="바탕"/>
              </a:rPr>
              <a:t>를 매번 연결할 때 마다 필수로 입력해줘야 되는 것</a:t>
            </a:r>
            <a:endParaRPr lang="en-US" altLang="ko-KR" sz="1500" dirty="0">
              <a:solidFill>
                <a:schemeClr val="accent3"/>
              </a:solidFill>
              <a:latin typeface="바탕"/>
              <a:ea typeface="바탕"/>
            </a:endParaRPr>
          </a:p>
          <a:p>
            <a:pPr lvl="1">
              <a:lnSpc>
                <a:spcPct val="120000"/>
              </a:lnSpc>
              <a:defRPr/>
            </a:pPr>
            <a:r>
              <a:rPr lang="en-US" altLang="ko-KR" sz="1500" dirty="0">
                <a:solidFill>
                  <a:schemeClr val="accent3"/>
                </a:solidFill>
                <a:latin typeface="바탕"/>
                <a:ea typeface="바탕"/>
              </a:rPr>
              <a:t>[Remote PC] ‘</a:t>
            </a:r>
            <a:r>
              <a:rPr lang="en-US" altLang="ko-KR" sz="1500" b="1" u="sng" dirty="0" err="1">
                <a:solidFill>
                  <a:schemeClr val="accent3"/>
                </a:solidFill>
                <a:latin typeface="바탕"/>
                <a:ea typeface="바탕"/>
              </a:rPr>
              <a:t>roscore</a:t>
            </a:r>
            <a:r>
              <a:rPr lang="en-US" altLang="ko-KR" sz="1500" dirty="0">
                <a:solidFill>
                  <a:schemeClr val="accent3"/>
                </a:solidFill>
                <a:latin typeface="바탕"/>
                <a:ea typeface="바탕"/>
              </a:rPr>
              <a:t>’ </a:t>
            </a:r>
            <a:r>
              <a:rPr lang="ko-KR" altLang="en-US" sz="1500" dirty="0">
                <a:solidFill>
                  <a:schemeClr val="accent3"/>
                </a:solidFill>
                <a:latin typeface="바탕"/>
                <a:ea typeface="바탕"/>
              </a:rPr>
              <a:t>입력</a:t>
            </a:r>
            <a:endParaRPr lang="en-US" altLang="ko-KR" sz="1500" dirty="0">
              <a:solidFill>
                <a:schemeClr val="accent3"/>
              </a:solidFill>
              <a:latin typeface="바탕"/>
              <a:ea typeface="바탕"/>
            </a:endParaRPr>
          </a:p>
          <a:p>
            <a:pPr lvl="1">
              <a:lnSpc>
                <a:spcPct val="120000"/>
              </a:lnSpc>
              <a:defRPr/>
            </a:pPr>
            <a:r>
              <a:rPr lang="en-US" altLang="ko-KR" sz="1500" dirty="0">
                <a:solidFill>
                  <a:schemeClr val="accent3"/>
                </a:solidFill>
                <a:latin typeface="바탕"/>
                <a:ea typeface="바탕"/>
              </a:rPr>
              <a:t>[Turtlebot3] ‘</a:t>
            </a:r>
            <a:r>
              <a:rPr lang="en-US" altLang="ko-KR" sz="1500" b="1" u="sng" dirty="0" err="1">
                <a:solidFill>
                  <a:schemeClr val="accent3"/>
                </a:solidFill>
                <a:latin typeface="바탕"/>
                <a:ea typeface="바탕"/>
              </a:rPr>
              <a:t>roslaunch</a:t>
            </a:r>
            <a:r>
              <a:rPr lang="en-US" altLang="ko-KR" sz="1500" b="1" u="sng" dirty="0">
                <a:solidFill>
                  <a:schemeClr val="accent3"/>
                </a:solidFill>
                <a:latin typeface="바탕"/>
                <a:ea typeface="바탕"/>
              </a:rPr>
              <a:t> turtlebot3_bringup turtlebot3_robot.launch</a:t>
            </a:r>
            <a:r>
              <a:rPr lang="en-US" altLang="ko-KR" sz="1500" dirty="0">
                <a:solidFill>
                  <a:schemeClr val="accent3"/>
                </a:solidFill>
                <a:latin typeface="바탕"/>
                <a:ea typeface="바탕"/>
              </a:rPr>
              <a:t>’ </a:t>
            </a:r>
            <a:r>
              <a:rPr lang="ko-KR" altLang="en-US" sz="1500" dirty="0">
                <a:solidFill>
                  <a:schemeClr val="accent3"/>
                </a:solidFill>
                <a:latin typeface="바탕"/>
                <a:ea typeface="바탕"/>
              </a:rPr>
              <a:t>입력</a:t>
            </a:r>
            <a:endParaRPr lang="en-US" altLang="ko-KR" sz="1500" dirty="0">
              <a:solidFill>
                <a:schemeClr val="accent3"/>
              </a:solidFill>
              <a:latin typeface="바탕"/>
              <a:ea typeface="바탕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69874B-9476-451E-A47A-77FD8EBEA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04" y="1486748"/>
            <a:ext cx="6986079" cy="359420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4ACE1D7-40B0-4375-8EE4-2917E20AA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400" y="622507"/>
            <a:ext cx="4665392" cy="59594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86C8723-5B13-418C-B7B4-442F0ADFFF13}"/>
              </a:ext>
            </a:extLst>
          </p:cNvPr>
          <p:cNvSpPr txBox="1"/>
          <p:nvPr/>
        </p:nvSpPr>
        <p:spPr>
          <a:xfrm>
            <a:off x="2855876" y="5095163"/>
            <a:ext cx="1449489" cy="33278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[Remote PC]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FE7F31-BEC2-4910-80BE-C1335FD15EB2}"/>
              </a:ext>
            </a:extLst>
          </p:cNvPr>
          <p:cNvSpPr txBox="1"/>
          <p:nvPr/>
        </p:nvSpPr>
        <p:spPr>
          <a:xfrm>
            <a:off x="9256675" y="6525217"/>
            <a:ext cx="1449489" cy="33278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[Turtlebot3]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EBF8F53-C395-4A90-9808-BF7A43E625B5}"/>
              </a:ext>
            </a:extLst>
          </p:cNvPr>
          <p:cNvSpPr/>
          <p:nvPr/>
        </p:nvSpPr>
        <p:spPr>
          <a:xfrm>
            <a:off x="1276709" y="1486748"/>
            <a:ext cx="422695" cy="1091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AE1EAD7-4F21-466D-94ED-962CDFB404E8}"/>
              </a:ext>
            </a:extLst>
          </p:cNvPr>
          <p:cNvSpPr/>
          <p:nvPr/>
        </p:nvSpPr>
        <p:spPr>
          <a:xfrm>
            <a:off x="8462512" y="1176198"/>
            <a:ext cx="2889850" cy="100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12154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BDD330-6A17-4FEC-82EA-096F41081586}"/>
              </a:ext>
            </a:extLst>
          </p:cNvPr>
          <p:cNvSpPr txBox="1"/>
          <p:nvPr/>
        </p:nvSpPr>
        <p:spPr>
          <a:xfrm>
            <a:off x="1448984" y="120771"/>
            <a:ext cx="9549693" cy="886781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(</a:t>
            </a: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선택</a:t>
            </a: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) Remote PC</a:t>
            </a: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에서 </a:t>
            </a: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Turtlebot3 </a:t>
            </a: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움직임 제어 </a:t>
            </a: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&amp; SLAM</a:t>
            </a: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을 실행하기위해 입력해줘야 되는 것</a:t>
            </a:r>
            <a:endParaRPr lang="en-US" altLang="ko-KR" sz="1500" dirty="0">
              <a:solidFill>
                <a:srgbClr val="0070C0"/>
              </a:solidFill>
              <a:latin typeface="바탕"/>
              <a:ea typeface="바탕"/>
            </a:endParaRPr>
          </a:p>
          <a:p>
            <a:pPr lvl="1">
              <a:lnSpc>
                <a:spcPct val="120000"/>
              </a:lnSpc>
              <a:defRPr/>
            </a:pP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[Remote PC] ‘</a:t>
            </a:r>
            <a:r>
              <a:rPr lang="en-US" altLang="ko-KR" sz="1500" b="1" u="sng" dirty="0">
                <a:solidFill>
                  <a:srgbClr val="0070C0"/>
                </a:solidFill>
                <a:latin typeface="바탕"/>
                <a:ea typeface="바탕"/>
              </a:rPr>
              <a:t>export TURTLEBOT3_MODEL=burger</a:t>
            </a: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’ </a:t>
            </a: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입력</a:t>
            </a:r>
            <a:endParaRPr lang="en-US" altLang="ko-KR" sz="1500" dirty="0">
              <a:solidFill>
                <a:srgbClr val="0070C0"/>
              </a:solidFill>
              <a:latin typeface="바탕"/>
              <a:ea typeface="바탕"/>
            </a:endParaRPr>
          </a:p>
          <a:p>
            <a:pPr lvl="1">
              <a:lnSpc>
                <a:spcPct val="120000"/>
              </a:lnSpc>
              <a:defRPr/>
            </a:pP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[Remote PC] ‘</a:t>
            </a:r>
            <a:r>
              <a:rPr lang="en-US" altLang="ko-KR" sz="1500" b="1" u="sng" dirty="0" err="1">
                <a:solidFill>
                  <a:srgbClr val="0070C0"/>
                </a:solidFill>
                <a:latin typeface="바탕"/>
                <a:ea typeface="바탕"/>
              </a:rPr>
              <a:t>roslaunch</a:t>
            </a:r>
            <a:r>
              <a:rPr lang="en-US" altLang="ko-KR" sz="1500" b="1" u="sng" dirty="0">
                <a:solidFill>
                  <a:srgbClr val="0070C0"/>
                </a:solidFill>
                <a:latin typeface="바탕"/>
                <a:ea typeface="바탕"/>
              </a:rPr>
              <a:t> turtlebot3_slam turtlebot3_slam.launch </a:t>
            </a:r>
            <a:r>
              <a:rPr lang="en-US" altLang="ko-KR" sz="1500" b="1" u="sng" dirty="0" err="1">
                <a:solidFill>
                  <a:srgbClr val="0070C0"/>
                </a:solidFill>
                <a:latin typeface="바탕"/>
                <a:ea typeface="바탕"/>
              </a:rPr>
              <a:t>slam_methods</a:t>
            </a:r>
            <a:r>
              <a:rPr lang="en-US" altLang="ko-KR" sz="1500" b="1" u="sng" dirty="0">
                <a:solidFill>
                  <a:srgbClr val="0070C0"/>
                </a:solidFill>
                <a:latin typeface="바탕"/>
                <a:ea typeface="바탕"/>
              </a:rPr>
              <a:t>:=</a:t>
            </a:r>
            <a:r>
              <a:rPr lang="en-US" altLang="ko-KR" sz="1500" b="1" u="sng" dirty="0" err="1">
                <a:solidFill>
                  <a:srgbClr val="0070C0"/>
                </a:solidFill>
                <a:latin typeface="바탕"/>
                <a:ea typeface="바탕"/>
              </a:rPr>
              <a:t>gmapping</a:t>
            </a: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’ </a:t>
            </a: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입력</a:t>
            </a:r>
            <a:endParaRPr lang="en-US" altLang="ko-KR" sz="1500" dirty="0">
              <a:solidFill>
                <a:srgbClr val="0070C0"/>
              </a:solidFill>
              <a:latin typeface="바탕"/>
              <a:ea typeface="바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CCF397-CA97-441A-8EE7-84C795FE8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501" y="1146805"/>
            <a:ext cx="8553090" cy="55904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206DFA6-625D-4EF5-8E5D-B135BAA49545}"/>
              </a:ext>
            </a:extLst>
          </p:cNvPr>
          <p:cNvSpPr/>
          <p:nvPr/>
        </p:nvSpPr>
        <p:spPr>
          <a:xfrm>
            <a:off x="3071004" y="1146805"/>
            <a:ext cx="4226943" cy="24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47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C8EAB06-550A-4EFF-8F19-469D666BB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40" y="323683"/>
            <a:ext cx="11341520" cy="59218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BBF7D4-38F9-4530-A976-8BA660DF8577}"/>
              </a:ext>
            </a:extLst>
          </p:cNvPr>
          <p:cNvSpPr txBox="1"/>
          <p:nvPr/>
        </p:nvSpPr>
        <p:spPr>
          <a:xfrm>
            <a:off x="5604554" y="6367925"/>
            <a:ext cx="1258923" cy="33278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SLAM 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실행</a:t>
            </a: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50264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BDD330-6A17-4FEC-82EA-096F41081586}"/>
              </a:ext>
            </a:extLst>
          </p:cNvPr>
          <p:cNvSpPr txBox="1"/>
          <p:nvPr/>
        </p:nvSpPr>
        <p:spPr>
          <a:xfrm>
            <a:off x="1448984" y="59430"/>
            <a:ext cx="9549693" cy="116378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(</a:t>
            </a: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선택</a:t>
            </a: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) Remote PC</a:t>
            </a: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에서 </a:t>
            </a: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Turtlebot3 </a:t>
            </a: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움직임 제어 </a:t>
            </a: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&amp; SLAM</a:t>
            </a: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을 실행하기위해 입력해줘야 되는 것</a:t>
            </a:r>
            <a:endParaRPr lang="en-US" altLang="ko-KR" sz="1500" dirty="0">
              <a:solidFill>
                <a:srgbClr val="0070C0"/>
              </a:solidFill>
              <a:latin typeface="바탕"/>
              <a:ea typeface="바탕"/>
            </a:endParaRPr>
          </a:p>
          <a:p>
            <a:pPr lvl="1">
              <a:lnSpc>
                <a:spcPct val="120000"/>
              </a:lnSpc>
              <a:defRPr/>
            </a:pP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이후 </a:t>
            </a: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Terminal </a:t>
            </a: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새로 열기</a:t>
            </a:r>
            <a:endParaRPr lang="en-US" altLang="ko-KR" sz="1500" dirty="0">
              <a:solidFill>
                <a:srgbClr val="0070C0"/>
              </a:solidFill>
              <a:latin typeface="바탕"/>
              <a:ea typeface="바탕"/>
            </a:endParaRPr>
          </a:p>
          <a:p>
            <a:pPr lvl="1">
              <a:lnSpc>
                <a:spcPct val="120000"/>
              </a:lnSpc>
              <a:defRPr/>
            </a:pP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[Remote PC] ‘</a:t>
            </a:r>
            <a:r>
              <a:rPr lang="en-US" altLang="ko-KR" sz="1500" b="1" u="sng" dirty="0">
                <a:solidFill>
                  <a:srgbClr val="0070C0"/>
                </a:solidFill>
                <a:latin typeface="바탕"/>
                <a:ea typeface="바탕"/>
              </a:rPr>
              <a:t>export TURTLEBOT3_MODEL=burger</a:t>
            </a: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’ </a:t>
            </a: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입력</a:t>
            </a:r>
            <a:endParaRPr lang="en-US" altLang="ko-KR" sz="1500" dirty="0">
              <a:solidFill>
                <a:srgbClr val="0070C0"/>
              </a:solidFill>
              <a:latin typeface="바탕"/>
              <a:ea typeface="바탕"/>
            </a:endParaRPr>
          </a:p>
          <a:p>
            <a:pPr lvl="1">
              <a:lnSpc>
                <a:spcPct val="120000"/>
              </a:lnSpc>
              <a:defRPr/>
            </a:pP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[Remote PC] ‘</a:t>
            </a:r>
            <a:r>
              <a:rPr lang="en-US" altLang="ko-KR" sz="1500" b="1" u="sng" dirty="0" err="1">
                <a:solidFill>
                  <a:srgbClr val="0070C0"/>
                </a:solidFill>
                <a:latin typeface="바탕"/>
                <a:ea typeface="바탕"/>
              </a:rPr>
              <a:t>roslaunch</a:t>
            </a:r>
            <a:r>
              <a:rPr lang="en-US" altLang="ko-KR" sz="1500" b="1" u="sng" dirty="0">
                <a:solidFill>
                  <a:srgbClr val="0070C0"/>
                </a:solidFill>
                <a:latin typeface="바탕"/>
                <a:ea typeface="바탕"/>
              </a:rPr>
              <a:t> turtlebot3_teleop turtlebot3_teleop_key.launch</a:t>
            </a: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’ </a:t>
            </a: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입력</a:t>
            </a:r>
            <a:endParaRPr lang="en-US" altLang="ko-KR" sz="1500" dirty="0">
              <a:solidFill>
                <a:srgbClr val="0070C0"/>
              </a:solidFill>
              <a:latin typeface="바탕"/>
              <a:ea typeface="바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5E3280-CF91-473F-B435-C4733EBEF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59" y="1223210"/>
            <a:ext cx="8514525" cy="552697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469C6EB-74BC-445B-A8AF-ED006F35C875}"/>
              </a:ext>
            </a:extLst>
          </p:cNvPr>
          <p:cNvSpPr/>
          <p:nvPr/>
        </p:nvSpPr>
        <p:spPr>
          <a:xfrm>
            <a:off x="3088257" y="1223210"/>
            <a:ext cx="4278701" cy="2691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23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BDD330-6A17-4FEC-82EA-096F41081586}"/>
              </a:ext>
            </a:extLst>
          </p:cNvPr>
          <p:cNvSpPr txBox="1"/>
          <p:nvPr/>
        </p:nvSpPr>
        <p:spPr>
          <a:xfrm>
            <a:off x="2001076" y="302877"/>
            <a:ext cx="8514524" cy="60978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SLAM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사용 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&amp; Turtlebot3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조작을 동시에 하기 위해</a:t>
            </a:r>
            <a:endParaRPr lang="en-US" altLang="ko-KR" sz="1500" dirty="0">
              <a:solidFill>
                <a:schemeClr val="bg1">
                  <a:lumMod val="50000"/>
                </a:schemeClr>
              </a:solidFill>
              <a:latin typeface="바탕"/>
              <a:ea typeface="바탕"/>
            </a:endParaRPr>
          </a:p>
          <a:p>
            <a:pPr lvl="1">
              <a:lnSpc>
                <a:spcPct val="120000"/>
              </a:lnSpc>
              <a:defRPr/>
            </a:pPr>
            <a:r>
              <a:rPr lang="en-US" altLang="ko-KR" sz="1500" dirty="0">
                <a:solidFill>
                  <a:srgbClr val="FF0000"/>
                </a:solidFill>
                <a:latin typeface="바탕"/>
                <a:ea typeface="바탕"/>
              </a:rPr>
              <a:t>Turtlebot3</a:t>
            </a:r>
            <a:r>
              <a:rPr lang="ko-KR" altLang="en-US" sz="1500" dirty="0">
                <a:solidFill>
                  <a:srgbClr val="FF0000"/>
                </a:solidFill>
                <a:latin typeface="바탕"/>
                <a:ea typeface="바탕"/>
              </a:rPr>
              <a:t> 조작하는 </a:t>
            </a:r>
            <a:r>
              <a:rPr lang="en-US" altLang="ko-KR" sz="1500" dirty="0">
                <a:solidFill>
                  <a:srgbClr val="FF0000"/>
                </a:solidFill>
                <a:latin typeface="바탕"/>
                <a:ea typeface="바탕"/>
              </a:rPr>
              <a:t>Terminal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에서 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w, a, s, d, x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키 입력으로 조작하면서 지도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관찰 </a:t>
            </a:r>
            <a:endParaRPr lang="en-US" altLang="ko-KR" sz="1500" dirty="0">
              <a:solidFill>
                <a:schemeClr val="bg1">
                  <a:lumMod val="50000"/>
                </a:schemeClr>
              </a:solidFill>
              <a:latin typeface="바탕"/>
              <a:ea typeface="바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5E3280-CF91-473F-B435-C4733EBEF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737" y="1090443"/>
            <a:ext cx="8514525" cy="552697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145FA6F-D52C-435F-B61D-360E8C933E09}"/>
              </a:ext>
            </a:extLst>
          </p:cNvPr>
          <p:cNvSpPr/>
          <p:nvPr/>
        </p:nvSpPr>
        <p:spPr>
          <a:xfrm>
            <a:off x="1821484" y="1073191"/>
            <a:ext cx="8514523" cy="55269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487C8B2-2698-4F0F-84AA-F2C6451B3D7A}"/>
              </a:ext>
            </a:extLst>
          </p:cNvPr>
          <p:cNvCxnSpPr/>
          <p:nvPr/>
        </p:nvCxnSpPr>
        <p:spPr>
          <a:xfrm flipH="1" flipV="1">
            <a:off x="4209691" y="836762"/>
            <a:ext cx="69011" cy="2450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608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Rose of Sharon">
      <a:dk1>
        <a:sysClr val="windowText" lastClr="000000"/>
      </a:dk1>
      <a:lt1>
        <a:sysClr val="window" lastClr="FFFFFF"/>
      </a:lt1>
      <a:dk2>
        <a:srgbClr val="7A091A"/>
      </a:dk2>
      <a:lt2>
        <a:srgbClr val="F5DBDE"/>
      </a:lt2>
      <a:accent1>
        <a:srgbClr val="DB5877"/>
      </a:accent1>
      <a:accent2>
        <a:srgbClr val="EE5F7C"/>
      </a:accent2>
      <a:accent3>
        <a:srgbClr val="FE7282"/>
      </a:accent3>
      <a:accent4>
        <a:srgbClr val="FF908F"/>
      </a:accent4>
      <a:accent5>
        <a:srgbClr val="E6A4AC"/>
      </a:accent5>
      <a:accent6>
        <a:srgbClr val="70AD47"/>
      </a:accent6>
      <a:hlink>
        <a:srgbClr val="EC4646"/>
      </a:hlink>
      <a:folHlink>
        <a:srgbClr val="954F72"/>
      </a:folHlink>
    </a:clrScheme>
    <a:fontScheme name="사용자 지정 4">
      <a:majorFont>
        <a:latin typeface="나눔명조"/>
        <a:ea typeface="나눔명조"/>
        <a:cs typeface=""/>
      </a:majorFont>
      <a:minorFont>
        <a:latin typeface="나눔바른고딕 UltraLight"/>
        <a:ea typeface="나눔바른고딕 Ul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1740</TotalTime>
  <Words>648</Words>
  <Application>Microsoft Office PowerPoint</Application>
  <PresentationFormat>와이드스크린</PresentationFormat>
  <Paragraphs>77</Paragraphs>
  <Slides>22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나눔명조</vt:lpstr>
      <vt:lpstr>나눔바른고딕 UltraLight</vt:lpstr>
      <vt:lpstr>바탕</vt:lpstr>
      <vt:lpstr>바탕체</vt:lpstr>
      <vt:lpstr>나눔고딕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이성은</dc:creator>
  <cp:lastModifiedBy>eunyoung cho</cp:lastModifiedBy>
  <cp:revision>341</cp:revision>
  <dcterms:created xsi:type="dcterms:W3CDTF">2017-08-05T06:01:22Z</dcterms:created>
  <dcterms:modified xsi:type="dcterms:W3CDTF">2020-07-27T14:21:47Z</dcterms:modified>
  <cp:version>1000.0000.01</cp:version>
</cp:coreProperties>
</file>